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6" r:id="rId10"/>
    <p:sldId id="269" r:id="rId11"/>
    <p:sldId id="267" r:id="rId12"/>
    <p:sldId id="263" r:id="rId13"/>
    <p:sldId id="270" r:id="rId14"/>
    <p:sldId id="264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0B2F-D868-44E0-88B4-C28277D8C2C3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21DD-3C68-406C-A771-B6BEDD1F06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Звуки гласные  У, 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500438"/>
            <a:ext cx="3429024" cy="335756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МБДОУ № 10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«Золушка» Г. Оха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Иванова О.Ф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2019г.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3571876"/>
            <a:ext cx="2716112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23285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smtClean="0">
                <a:solidFill>
                  <a:srgbClr val="002060"/>
                </a:solidFill>
              </a:rPr>
              <a:t>__ -   гудит паровоз.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780999" cy="46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_!</a:t>
            </a:r>
            <a:r>
              <a:rPr lang="ru-RU" b="1" dirty="0" smtClean="0">
                <a:solidFill>
                  <a:srgbClr val="FF0000"/>
                </a:solidFill>
              </a:rPr>
              <a:t> А</a:t>
            </a:r>
            <a:r>
              <a:rPr lang="ru-RU" b="1" dirty="0" smtClean="0"/>
              <a:t>_! –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плачет, кричит  малыш.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2214554"/>
            <a:ext cx="733536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У_</a:t>
            </a:r>
            <a:r>
              <a:rPr lang="ru-RU" b="1" dirty="0" smtClean="0">
                <a:solidFill>
                  <a:srgbClr val="002060"/>
                </a:solidFill>
              </a:rPr>
              <a:t>__ - воет волк.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543428" cy="49831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Гласные звуки слышим,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произносим, кричим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голосом </a:t>
            </a:r>
            <a:r>
              <a:rPr lang="ru-RU" b="1" dirty="0" smtClean="0">
                <a:solidFill>
                  <a:srgbClr val="C00000"/>
                </a:solidFill>
              </a:rPr>
              <a:t>и поём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359" y="214290"/>
            <a:ext cx="4499641" cy="630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«Прогулка в лес»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2862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В лесу кричу: АУ! </a:t>
            </a:r>
            <a:r>
              <a:rPr lang="ru-RU" dirty="0" smtClean="0"/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А </a:t>
            </a:r>
            <a:r>
              <a:rPr lang="ru-RU" dirty="0"/>
              <a:t>лес в ответ: Ау… Ау..            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/>
              <a:t>в лес пошли,           </a:t>
            </a:r>
            <a:r>
              <a:rPr lang="ru-RU" i="1" dirty="0" smtClean="0"/>
              <a:t>Дети </a:t>
            </a:r>
            <a:r>
              <a:rPr lang="ru-RU" i="1" dirty="0"/>
              <a:t>маршируют.                                                                                       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Ветки </a:t>
            </a:r>
            <a:r>
              <a:rPr lang="ru-RU" dirty="0"/>
              <a:t>собрали,              </a:t>
            </a:r>
            <a:r>
              <a:rPr lang="ru-RU" i="1" dirty="0" smtClean="0"/>
              <a:t>Остановились</a:t>
            </a:r>
            <a:r>
              <a:rPr lang="ru-RU" i="1" dirty="0"/>
              <a:t>.                                                                                                           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Топор </a:t>
            </a:r>
            <a:r>
              <a:rPr lang="ru-RU" dirty="0"/>
              <a:t>нашли,                 </a:t>
            </a:r>
            <a:r>
              <a:rPr lang="ru-RU" i="1" dirty="0" smtClean="0"/>
              <a:t>Ноги </a:t>
            </a:r>
            <a:r>
              <a:rPr lang="ru-RU" i="1" dirty="0"/>
              <a:t>— на ширине  </a:t>
            </a:r>
            <a:r>
              <a:rPr lang="ru-RU" i="1" dirty="0" smtClean="0"/>
              <a:t>                              </a:t>
            </a:r>
            <a:r>
              <a:rPr lang="ru-RU" sz="3200" i="1" dirty="0" smtClean="0"/>
              <a:t>плеч</a:t>
            </a:r>
            <a:r>
              <a:rPr lang="ru-RU" sz="3200" i="1" dirty="0"/>
              <a:t>, руки — в «замок».</a:t>
            </a:r>
            <a:endParaRPr lang="ru-RU" sz="3200" dirty="0"/>
          </a:p>
          <a:p>
            <a:pPr>
              <a:buNone/>
            </a:pPr>
            <a:r>
              <a:rPr lang="ru-RU" dirty="0"/>
              <a:t>Дрова рубили: — Ах!  Ух! </a:t>
            </a:r>
            <a:r>
              <a:rPr lang="ru-RU" dirty="0" smtClean="0"/>
              <a:t>                                                 - </a:t>
            </a:r>
            <a:r>
              <a:rPr lang="ru-RU" i="1" dirty="0" smtClean="0"/>
              <a:t>наклоны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5" y="3714752"/>
            <a:ext cx="3340331" cy="30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Игры «</a:t>
            </a:r>
            <a:r>
              <a:rPr lang="ru-RU" b="1" i="1" dirty="0" smtClean="0"/>
              <a:t>Три картинки</a:t>
            </a:r>
            <a:r>
              <a:rPr lang="ru-RU" b="1" dirty="0" smtClean="0"/>
              <a:t>»,                                   «</a:t>
            </a:r>
            <a:r>
              <a:rPr lang="ru-RU" b="1" i="1" dirty="0" smtClean="0"/>
              <a:t>Чего не стало?»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Утка                              астра                          ангел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2571744"/>
            <a:ext cx="2214578" cy="29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2365646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496"/>
            <a:ext cx="27860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 «</a:t>
            </a:r>
            <a:r>
              <a:rPr lang="ru-RU" b="1" i="1" dirty="0" smtClean="0"/>
              <a:t>Посчитай-ка</a:t>
            </a:r>
            <a:r>
              <a:rPr lang="ru-RU" b="1" dirty="0" smtClean="0"/>
              <a:t>»                                                   1-5  со  словом  «утёнок»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000240"/>
            <a:ext cx="1636337" cy="192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857364"/>
            <a:ext cx="1636337" cy="192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214818"/>
            <a:ext cx="1636337" cy="192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357694"/>
            <a:ext cx="1636337" cy="192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428868"/>
            <a:ext cx="1636337" cy="192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</a:t>
            </a:r>
            <a:r>
              <a:rPr lang="ru-RU" b="1" i="1" dirty="0" smtClean="0">
                <a:solidFill>
                  <a:srgbClr val="C00000"/>
                </a:solidFill>
              </a:rPr>
              <a:t>Назови первый звук</a:t>
            </a:r>
            <a:r>
              <a:rPr lang="ru-RU" b="1" dirty="0" smtClean="0">
                <a:solidFill>
                  <a:srgbClr val="C00000"/>
                </a:solidFill>
              </a:rPr>
              <a:t>» -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35768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крышу </a:t>
            </a:r>
            <a:r>
              <a:rPr lang="ru-RU" b="1" dirty="0" smtClean="0">
                <a:solidFill>
                  <a:srgbClr val="C00000"/>
                </a:solidFill>
              </a:rPr>
              <a:t>поставили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телевизионную</a:t>
            </a:r>
            <a:r>
              <a:rPr lang="ru-RU" b="1" dirty="0" smtClean="0">
                <a:solidFill>
                  <a:srgbClr val="C00000"/>
                </a:solidFill>
              </a:rPr>
              <a:t>...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(А_- </a:t>
            </a:r>
            <a:r>
              <a:rPr lang="ru-RU" b="1" dirty="0" err="1" smtClean="0">
                <a:solidFill>
                  <a:srgbClr val="C00000"/>
                </a:solidFill>
              </a:rPr>
              <a:t>нтенну</a:t>
            </a:r>
            <a:r>
              <a:rPr lang="ru-RU" b="1" dirty="0">
                <a:solidFill>
                  <a:srgbClr val="C00000"/>
                </a:solidFill>
              </a:rPr>
              <a:t>).                                          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Солдат стреляет из..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(</a:t>
            </a:r>
            <a:r>
              <a:rPr lang="ru-RU" b="1" u="sng" dirty="0" err="1" smtClean="0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rgbClr val="C00000"/>
                </a:solidFill>
              </a:rPr>
              <a:t>в-то-ма-та</a:t>
            </a:r>
            <a:r>
              <a:rPr lang="ru-RU" b="1" dirty="0" smtClean="0">
                <a:solidFill>
                  <a:srgbClr val="C00000"/>
                </a:solidFill>
              </a:rPr>
              <a:t>).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 </a:t>
            </a:r>
            <a:r>
              <a:rPr lang="ru-RU" b="1" dirty="0">
                <a:solidFill>
                  <a:srgbClr val="C00000"/>
                </a:solidFill>
              </a:rPr>
              <a:t>зайца длинные</a:t>
            </a:r>
            <a:r>
              <a:rPr lang="ru-RU" b="1" dirty="0" smtClean="0">
                <a:solidFill>
                  <a:srgbClr val="C00000"/>
                </a:solidFill>
              </a:rPr>
              <a:t>...                   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(</a:t>
            </a:r>
            <a:r>
              <a:rPr lang="ru-RU" b="1" dirty="0" err="1" smtClean="0">
                <a:solidFill>
                  <a:srgbClr val="C00000"/>
                </a:solidFill>
              </a:rPr>
              <a:t>У__</a:t>
            </a:r>
            <a:r>
              <a:rPr lang="ru-RU" b="1" dirty="0" err="1">
                <a:solidFill>
                  <a:srgbClr val="C00000"/>
                </a:solidFill>
              </a:rPr>
              <a:t>ши</a:t>
            </a:r>
            <a:r>
              <a:rPr lang="ru-RU" b="1" dirty="0">
                <a:solidFill>
                  <a:srgbClr val="C00000"/>
                </a:solidFill>
              </a:rPr>
              <a:t>).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257673"/>
            <a:ext cx="1643059" cy="26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357298"/>
            <a:ext cx="26900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387930">
            <a:off x="4325849" y="3444227"/>
            <a:ext cx="2853881" cy="137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</a:t>
            </a:r>
            <a:r>
              <a:rPr lang="ru-RU" b="1" dirty="0" smtClean="0">
                <a:solidFill>
                  <a:srgbClr val="C00000"/>
                </a:solidFill>
              </a:rPr>
              <a:t>акие гласные звуки помогают в лесу?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Почему </a:t>
            </a:r>
            <a:r>
              <a:rPr lang="ru-RU" sz="4000" b="1" dirty="0">
                <a:solidFill>
                  <a:srgbClr val="0070C0"/>
                </a:solidFill>
              </a:rPr>
              <a:t>они гласные?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Что </a:t>
            </a:r>
            <a:r>
              <a:rPr lang="ru-RU" sz="4000" b="1" dirty="0">
                <a:solidFill>
                  <a:srgbClr val="0070C0"/>
                </a:solidFill>
              </a:rPr>
              <a:t>помогает петь,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        тянуть </a:t>
            </a:r>
            <a:r>
              <a:rPr lang="ru-RU" sz="4000" b="1" dirty="0">
                <a:solidFill>
                  <a:srgbClr val="0070C0"/>
                </a:solidFill>
              </a:rPr>
              <a:t>гласные звуки – У, А ?  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Какая </a:t>
            </a:r>
            <a:r>
              <a:rPr lang="ru-RU" sz="4000" b="1" dirty="0">
                <a:solidFill>
                  <a:srgbClr val="0070C0"/>
                </a:solidFill>
              </a:rPr>
              <a:t>игра понравилась?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Игра </a:t>
            </a:r>
            <a:r>
              <a:rPr lang="ru-RU" b="1" dirty="0" smtClean="0">
                <a:solidFill>
                  <a:srgbClr val="0070C0"/>
                </a:solidFill>
              </a:rPr>
              <a:t>с мячом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1"/>
            <a:ext cx="7500990" cy="30718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«Повтори три раза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первый звук в слове»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ухо</a:t>
            </a:r>
            <a:r>
              <a:rPr lang="ru-RU" sz="4400" b="1" dirty="0">
                <a:solidFill>
                  <a:srgbClr val="0070C0"/>
                </a:solidFill>
              </a:rPr>
              <a:t>, </a:t>
            </a:r>
            <a:r>
              <a:rPr lang="ru-RU" sz="4400" b="1" dirty="0" smtClean="0">
                <a:solidFill>
                  <a:srgbClr val="0070C0"/>
                </a:solidFill>
              </a:rPr>
              <a:t>утка, </a:t>
            </a:r>
            <a:r>
              <a:rPr lang="ru-RU" sz="4400" b="1" dirty="0">
                <a:solidFill>
                  <a:srgbClr val="0070C0"/>
                </a:solidFill>
              </a:rPr>
              <a:t>аист, </a:t>
            </a:r>
            <a:r>
              <a:rPr lang="ru-RU" sz="4400" b="1" dirty="0" smtClean="0">
                <a:solidFill>
                  <a:srgbClr val="0070C0"/>
                </a:solidFill>
              </a:rPr>
              <a:t>азбука,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Уля</a:t>
            </a:r>
            <a:r>
              <a:rPr lang="ru-RU" sz="4400" b="1" dirty="0">
                <a:solidFill>
                  <a:srgbClr val="0070C0"/>
                </a:solidFill>
              </a:rPr>
              <a:t>, Аня</a:t>
            </a:r>
            <a:r>
              <a:rPr lang="ru-RU" sz="4400" b="1" dirty="0" smtClean="0">
                <a:solidFill>
                  <a:srgbClr val="0070C0"/>
                </a:solidFill>
              </a:rPr>
              <a:t>,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арфа</a:t>
            </a:r>
            <a:r>
              <a:rPr lang="ru-RU" sz="4400" b="1" dirty="0">
                <a:solidFill>
                  <a:srgbClr val="0070C0"/>
                </a:solidFill>
              </a:rPr>
              <a:t>, ужин, астра, ум, август,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ангел</a:t>
            </a:r>
            <a:r>
              <a:rPr lang="ru-RU" sz="4400" b="1" dirty="0">
                <a:solidFill>
                  <a:srgbClr val="0070C0"/>
                </a:solidFill>
              </a:rPr>
              <a:t>, умный, улица.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1414"/>
            <a:ext cx="2071702" cy="20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57163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3495675"/>
            <a:ext cx="26193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413634" cy="230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4286256"/>
            <a:ext cx="155550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000504"/>
            <a:ext cx="14593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Подвижность губ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Ч</a:t>
            </a:r>
            <a:r>
              <a:rPr lang="ru-RU" b="1" dirty="0" smtClean="0">
                <a:solidFill>
                  <a:srgbClr val="C00000"/>
                </a:solidFill>
              </a:rPr>
              <a:t>ередуем  </a:t>
            </a:r>
            <a:r>
              <a:rPr lang="ru-RU" b="1" dirty="0" smtClean="0">
                <a:solidFill>
                  <a:srgbClr val="C00000"/>
                </a:solidFill>
              </a:rPr>
              <a:t>3-5 раз                       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Заборчик-Дудочка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Весёлый Язычок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-  </a:t>
            </a:r>
            <a:r>
              <a:rPr lang="ru-RU" b="1" dirty="0" smtClean="0">
                <a:solidFill>
                  <a:srgbClr val="C00000"/>
                </a:solidFill>
              </a:rPr>
              <a:t>«Лошадка»                       </a:t>
            </a:r>
          </a:p>
          <a:p>
            <a:pPr>
              <a:buNone/>
            </a:pPr>
            <a:r>
              <a:rPr lang="ru-RU" sz="2400" b="1" i="1" dirty="0" smtClean="0"/>
              <a:t>Щелкаем на улыбке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- «Качели»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/>
              <a:t>                                                   </a:t>
            </a:r>
            <a:r>
              <a:rPr lang="ru-RU" sz="2400" i="1" dirty="0" smtClean="0"/>
              <a:t> 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2438408" cy="17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7336" y="4500570"/>
            <a:ext cx="31734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72264" y="3500462"/>
            <a:ext cx="228601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Фонетическая разминка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Мы </a:t>
            </a:r>
            <a:r>
              <a:rPr lang="ru-RU" b="1" dirty="0">
                <a:solidFill>
                  <a:srgbClr val="002060"/>
                </a:solidFill>
              </a:rPr>
              <a:t>листики осенние,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на </a:t>
            </a:r>
            <a:r>
              <a:rPr lang="ru-RU" b="1" dirty="0">
                <a:solidFill>
                  <a:srgbClr val="002060"/>
                </a:solidFill>
              </a:rPr>
              <a:t>ветках мы сидим</a:t>
            </a:r>
            <a:r>
              <a:rPr lang="ru-RU" b="1" dirty="0" smtClean="0">
                <a:solidFill>
                  <a:srgbClr val="002060"/>
                </a:solidFill>
              </a:rPr>
              <a:t>,                                                                    </a:t>
            </a:r>
            <a:r>
              <a:rPr lang="ru-RU" b="1" dirty="0">
                <a:solidFill>
                  <a:srgbClr val="002060"/>
                </a:solidFill>
              </a:rPr>
              <a:t>дунул ветер дунул: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«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002060"/>
                </a:solidFill>
              </a:rPr>
              <a:t>___» - летим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- А! –заплакала Алёнка. </a:t>
            </a:r>
          </a:p>
          <a:p>
            <a:pPr marL="514350" indent="-51435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rgbClr val="C00000"/>
                </a:solidFill>
              </a:rPr>
              <a:t>На – сказала ей сестрёнка.                                                                                                        Алый цветик сорвала                                                                                               и </a:t>
            </a:r>
            <a:r>
              <a:rPr lang="ru-RU" b="1" dirty="0" err="1" smtClean="0">
                <a:solidFill>
                  <a:srgbClr val="C00000"/>
                </a:solidFill>
              </a:rPr>
              <a:t>Алёнушке</a:t>
            </a:r>
            <a:r>
              <a:rPr lang="ru-RU" b="1" dirty="0" smtClean="0">
                <a:solidFill>
                  <a:srgbClr val="C00000"/>
                </a:solidFill>
              </a:rPr>
              <a:t> дала.             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48440" y="-80964"/>
            <a:ext cx="2500306" cy="30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2689845"/>
            <a:ext cx="3214678" cy="4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«Кто это?»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4686304" cy="526893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Один ребенок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отвернётся 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угадает,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кто из </a:t>
            </a:r>
            <a:r>
              <a:rPr lang="ru-RU" b="1" dirty="0" smtClean="0">
                <a:solidFill>
                  <a:srgbClr val="002060"/>
                </a:solidFill>
              </a:rPr>
              <a:t>детей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произнесет: </a:t>
            </a:r>
            <a:r>
              <a:rPr lang="ru-RU" b="1" dirty="0">
                <a:solidFill>
                  <a:srgbClr val="002060"/>
                </a:solidFill>
              </a:rPr>
              <a:t>«АУ».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475" y="928670"/>
            <a:ext cx="49625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- «</a:t>
            </a:r>
            <a:r>
              <a:rPr lang="ru-RU" b="1" dirty="0" smtClean="0">
                <a:solidFill>
                  <a:srgbClr val="C00000"/>
                </a:solidFill>
              </a:rPr>
              <a:t>Поём  звуки</a:t>
            </a:r>
            <a:r>
              <a:rPr lang="ru-RU" dirty="0" smtClean="0"/>
              <a:t>»: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А___! У____!                                                                                                        </a:t>
            </a:r>
            <a:r>
              <a:rPr lang="ru-RU" b="1" dirty="0" smtClean="0"/>
              <a:t>- Какой воздух выходит изо рта? Где появляется голос? Почему звуки гласные?</a:t>
            </a:r>
            <a:r>
              <a:rPr lang="ru-RU" b="1" i="1" u="sng" dirty="0" smtClean="0"/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Вывод</a:t>
            </a:r>
            <a:r>
              <a:rPr lang="ru-RU" b="1" i="1" dirty="0" smtClean="0">
                <a:solidFill>
                  <a:srgbClr val="C00000"/>
                </a:solidFill>
              </a:rPr>
              <a:t>: воздух – тёплый, не встречает преграды , поёт голос – звук гласный.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1981"/>
            <a:ext cx="9144000" cy="340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«Скажи по-разному»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6143668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А! А! А!          </a:t>
            </a:r>
            <a:r>
              <a:rPr lang="ru-RU" b="1" dirty="0" smtClean="0">
                <a:solidFill>
                  <a:srgbClr val="002060"/>
                </a:solidFill>
              </a:rPr>
              <a:t>– поёт певица.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! </a:t>
            </a:r>
            <a:r>
              <a:rPr lang="ru-RU" b="1" dirty="0">
                <a:solidFill>
                  <a:srgbClr val="002060"/>
                </a:solidFill>
              </a:rPr>
              <a:t>– девочка укололась иголкой.                             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__ -   гудит паровоз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336801" cy="45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У</a:t>
            </a:r>
            <a:r>
              <a:rPr lang="ru-RU" b="1" dirty="0" smtClean="0"/>
              <a:t>-</a:t>
            </a: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smtClean="0">
                <a:solidFill>
                  <a:srgbClr val="002060"/>
                </a:solidFill>
              </a:rPr>
              <a:t>-  звучит дудочка. 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286676" cy="32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А! А! А! </a:t>
            </a:r>
            <a:r>
              <a:rPr lang="ru-RU" b="1" dirty="0" smtClean="0">
                <a:solidFill>
                  <a:srgbClr val="002060"/>
                </a:solidFill>
              </a:rPr>
              <a:t>- отрывисто кричит павлин.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065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417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Звуки гласные  У, А</vt:lpstr>
      <vt:lpstr>      Игра с мячом </vt:lpstr>
      <vt:lpstr>Подвижность губ </vt:lpstr>
      <vt:lpstr>Фонетическая разминка</vt:lpstr>
      <vt:lpstr>Игра «Кто это?» </vt:lpstr>
      <vt:lpstr>- «Поём  звуки»: </vt:lpstr>
      <vt:lpstr>«Скажи по-разному»</vt:lpstr>
      <vt:lpstr> У-У -  звучит дудочка.   </vt:lpstr>
      <vt:lpstr>А! А! А! - отрывисто кричит павлин.  </vt:lpstr>
      <vt:lpstr>У __ -   гудит паровоз. </vt:lpstr>
      <vt:lpstr>А_! А_! –  плачет, кричит  малыш.</vt:lpstr>
      <vt:lpstr>У___ - воет волк. </vt:lpstr>
      <vt:lpstr>Игра «Прогулка в лес»</vt:lpstr>
      <vt:lpstr>Игры «Три картинки»,                                   «Чего не стало?» </vt:lpstr>
      <vt:lpstr>Игра «Посчитай-ка»                                                   1-5  со  словом  «утёнок»  </vt:lpstr>
      <vt:lpstr>Игра «Назови первый звук» - </vt:lpstr>
      <vt:lpstr>Какие гласные звуки помогают в лесу?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гласные  У, А</dc:title>
  <dc:creator>111</dc:creator>
  <cp:lastModifiedBy>111</cp:lastModifiedBy>
  <cp:revision>6</cp:revision>
  <dcterms:created xsi:type="dcterms:W3CDTF">2020-08-01T09:18:17Z</dcterms:created>
  <dcterms:modified xsi:type="dcterms:W3CDTF">2020-08-01T23:49:11Z</dcterms:modified>
</cp:coreProperties>
</file>